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89" r:id="rId3"/>
    <p:sldId id="279" r:id="rId4"/>
    <p:sldId id="259" r:id="rId5"/>
    <p:sldId id="290" r:id="rId6"/>
    <p:sldId id="278" r:id="rId7"/>
    <p:sldId id="284" r:id="rId8"/>
    <p:sldId id="262"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84" d="100"/>
          <a:sy n="84" d="100"/>
        </p:scale>
        <p:origin x="-1208"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printerSettings" Target="printerSettings/printerSettings1.bin"/><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s>
</file>

<file path=ppt/media/image1.png>
</file>

<file path=ppt/media/image10.png>
</file>

<file path=ppt/media/image11.png>
</file>

<file path=ppt/media/image2.png>
</file>

<file path=ppt/media/image3.jpeg>
</file>

<file path=ppt/media/image4.png>
</file>

<file path=ppt/media/image5.png>
</file>

<file path=ppt/media/image6.pn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7BC829A-C052-EB4A-99F4-EBBAEE2B7B6F}" type="datetimeFigureOut">
              <a:rPr lang="en-US" smtClean="0"/>
              <a:t>4/29/13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3B58EAC-1343-544E-801D-3FD85B0ED799}" type="slidenum">
              <a:rPr lang="en-US" smtClean="0"/>
              <a:t>‹#›</a:t>
            </a:fld>
            <a:endParaRPr lang="en-US"/>
          </a:p>
        </p:txBody>
      </p:sp>
    </p:spTree>
    <p:extLst>
      <p:ext uri="{BB962C8B-B14F-4D97-AF65-F5344CB8AC3E}">
        <p14:creationId xmlns:p14="http://schemas.microsoft.com/office/powerpoint/2010/main" val="416148181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741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atin typeface="Calibri" charset="0"/>
            </a:endParaRPr>
          </a:p>
          <a:p>
            <a:pPr eaLnBrk="1" hangingPunct="1">
              <a:spcBef>
                <a:spcPct val="0"/>
              </a:spcBef>
            </a:pPr>
            <a:endParaRPr lang="en-US">
              <a:latin typeface="Calibri" charset="0"/>
            </a:endParaRPr>
          </a:p>
        </p:txBody>
      </p:sp>
      <p:sp>
        <p:nvSpPr>
          <p:cNvPr id="1741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fld id="{801462C6-8703-D342-A032-DE266AA35850}" type="slidenum">
              <a:rPr lang="en-US" sz="1200"/>
              <a:pPr eaLnBrk="1" hangingPunct="1"/>
              <a:t>4</a:t>
            </a:fld>
            <a:endParaRPr lang="en-US"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048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atin typeface="Calibri" charset="0"/>
            </a:endParaRPr>
          </a:p>
          <a:p>
            <a:pPr eaLnBrk="1" hangingPunct="1">
              <a:spcBef>
                <a:spcPct val="0"/>
              </a:spcBef>
            </a:pPr>
            <a:endParaRPr lang="en-US">
              <a:latin typeface="Calibri" charset="0"/>
            </a:endParaRPr>
          </a:p>
        </p:txBody>
      </p:sp>
      <p:sp>
        <p:nvSpPr>
          <p:cNvPr id="2048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fld id="{6BCE1CFD-4F6A-2240-96DE-11AA5534E657}" type="slidenum">
              <a:rPr lang="en-US" sz="1200"/>
              <a:pPr eaLnBrk="1" hangingPunct="1"/>
              <a:t>8</a:t>
            </a:fld>
            <a:endParaRPr 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F5C3C3A-537D-4F4B-B95B-E2F9E0A219E1}"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5B95F9-30F9-9B44-A852-189681767548}" type="slidenum">
              <a:rPr lang="en-US" smtClean="0"/>
              <a:t>‹#›</a:t>
            </a:fld>
            <a:endParaRPr lang="en-US"/>
          </a:p>
        </p:txBody>
      </p:sp>
    </p:spTree>
    <p:extLst>
      <p:ext uri="{BB962C8B-B14F-4D97-AF65-F5344CB8AC3E}">
        <p14:creationId xmlns:p14="http://schemas.microsoft.com/office/powerpoint/2010/main" val="974996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F5C3C3A-537D-4F4B-B95B-E2F9E0A219E1}"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5B95F9-30F9-9B44-A852-189681767548}" type="slidenum">
              <a:rPr lang="en-US" smtClean="0"/>
              <a:t>‹#›</a:t>
            </a:fld>
            <a:endParaRPr lang="en-US"/>
          </a:p>
        </p:txBody>
      </p:sp>
    </p:spTree>
    <p:extLst>
      <p:ext uri="{BB962C8B-B14F-4D97-AF65-F5344CB8AC3E}">
        <p14:creationId xmlns:p14="http://schemas.microsoft.com/office/powerpoint/2010/main" val="31073067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F5C3C3A-537D-4F4B-B95B-E2F9E0A219E1}"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5B95F9-30F9-9B44-A852-189681767548}" type="slidenum">
              <a:rPr lang="en-US" smtClean="0"/>
              <a:t>‹#›</a:t>
            </a:fld>
            <a:endParaRPr lang="en-US"/>
          </a:p>
        </p:txBody>
      </p:sp>
    </p:spTree>
    <p:extLst>
      <p:ext uri="{BB962C8B-B14F-4D97-AF65-F5344CB8AC3E}">
        <p14:creationId xmlns:p14="http://schemas.microsoft.com/office/powerpoint/2010/main" val="2805715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F5C3C3A-537D-4F4B-B95B-E2F9E0A219E1}"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5B95F9-30F9-9B44-A852-189681767548}" type="slidenum">
              <a:rPr lang="en-US" smtClean="0"/>
              <a:t>‹#›</a:t>
            </a:fld>
            <a:endParaRPr lang="en-US"/>
          </a:p>
        </p:txBody>
      </p:sp>
    </p:spTree>
    <p:extLst>
      <p:ext uri="{BB962C8B-B14F-4D97-AF65-F5344CB8AC3E}">
        <p14:creationId xmlns:p14="http://schemas.microsoft.com/office/powerpoint/2010/main" val="648474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F5C3C3A-537D-4F4B-B95B-E2F9E0A219E1}"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5B95F9-30F9-9B44-A852-189681767548}" type="slidenum">
              <a:rPr lang="en-US" smtClean="0"/>
              <a:t>‹#›</a:t>
            </a:fld>
            <a:endParaRPr lang="en-US"/>
          </a:p>
        </p:txBody>
      </p:sp>
    </p:spTree>
    <p:extLst>
      <p:ext uri="{BB962C8B-B14F-4D97-AF65-F5344CB8AC3E}">
        <p14:creationId xmlns:p14="http://schemas.microsoft.com/office/powerpoint/2010/main" val="140899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F5C3C3A-537D-4F4B-B95B-E2F9E0A219E1}"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5B95F9-30F9-9B44-A852-189681767548}" type="slidenum">
              <a:rPr lang="en-US" smtClean="0"/>
              <a:t>‹#›</a:t>
            </a:fld>
            <a:endParaRPr lang="en-US"/>
          </a:p>
        </p:txBody>
      </p:sp>
    </p:spTree>
    <p:extLst>
      <p:ext uri="{BB962C8B-B14F-4D97-AF65-F5344CB8AC3E}">
        <p14:creationId xmlns:p14="http://schemas.microsoft.com/office/powerpoint/2010/main" val="12726489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F5C3C3A-537D-4F4B-B95B-E2F9E0A219E1}" type="datetimeFigureOut">
              <a:rPr lang="en-US" smtClean="0"/>
              <a:t>4/29/13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5B95F9-30F9-9B44-A852-189681767548}" type="slidenum">
              <a:rPr lang="en-US" smtClean="0"/>
              <a:t>‹#›</a:t>
            </a:fld>
            <a:endParaRPr lang="en-US"/>
          </a:p>
        </p:txBody>
      </p:sp>
    </p:spTree>
    <p:extLst>
      <p:ext uri="{BB962C8B-B14F-4D97-AF65-F5344CB8AC3E}">
        <p14:creationId xmlns:p14="http://schemas.microsoft.com/office/powerpoint/2010/main" val="22978059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F5C3C3A-537D-4F4B-B95B-E2F9E0A219E1}" type="datetimeFigureOut">
              <a:rPr lang="en-US" smtClean="0"/>
              <a:t>4/29/13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5B95F9-30F9-9B44-A852-189681767548}" type="slidenum">
              <a:rPr lang="en-US" smtClean="0"/>
              <a:t>‹#›</a:t>
            </a:fld>
            <a:endParaRPr lang="en-US"/>
          </a:p>
        </p:txBody>
      </p:sp>
    </p:spTree>
    <p:extLst>
      <p:ext uri="{BB962C8B-B14F-4D97-AF65-F5344CB8AC3E}">
        <p14:creationId xmlns:p14="http://schemas.microsoft.com/office/powerpoint/2010/main" val="39684168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5C3C3A-537D-4F4B-B95B-E2F9E0A219E1}" type="datetimeFigureOut">
              <a:rPr lang="en-US" smtClean="0"/>
              <a:t>4/29/13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E5B95F9-30F9-9B44-A852-189681767548}" type="slidenum">
              <a:rPr lang="en-US" smtClean="0"/>
              <a:t>‹#›</a:t>
            </a:fld>
            <a:endParaRPr lang="en-US"/>
          </a:p>
        </p:txBody>
      </p:sp>
    </p:spTree>
    <p:extLst>
      <p:ext uri="{BB962C8B-B14F-4D97-AF65-F5344CB8AC3E}">
        <p14:creationId xmlns:p14="http://schemas.microsoft.com/office/powerpoint/2010/main" val="31484166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F5C3C3A-537D-4F4B-B95B-E2F9E0A219E1}"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5B95F9-30F9-9B44-A852-189681767548}" type="slidenum">
              <a:rPr lang="en-US" smtClean="0"/>
              <a:t>‹#›</a:t>
            </a:fld>
            <a:endParaRPr lang="en-US"/>
          </a:p>
        </p:txBody>
      </p:sp>
    </p:spTree>
    <p:extLst>
      <p:ext uri="{BB962C8B-B14F-4D97-AF65-F5344CB8AC3E}">
        <p14:creationId xmlns:p14="http://schemas.microsoft.com/office/powerpoint/2010/main" val="32574277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F5C3C3A-537D-4F4B-B95B-E2F9E0A219E1}"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5B95F9-30F9-9B44-A852-189681767548}" type="slidenum">
              <a:rPr lang="en-US" smtClean="0"/>
              <a:t>‹#›</a:t>
            </a:fld>
            <a:endParaRPr lang="en-US"/>
          </a:p>
        </p:txBody>
      </p:sp>
    </p:spTree>
    <p:extLst>
      <p:ext uri="{BB962C8B-B14F-4D97-AF65-F5344CB8AC3E}">
        <p14:creationId xmlns:p14="http://schemas.microsoft.com/office/powerpoint/2010/main" val="40438848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5C3C3A-537D-4F4B-B95B-E2F9E0A219E1}" type="datetimeFigureOut">
              <a:rPr lang="en-US" smtClean="0"/>
              <a:t>4/29/13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5B95F9-30F9-9B44-A852-189681767548}" type="slidenum">
              <a:rPr lang="en-US" smtClean="0"/>
              <a:t>‹#›</a:t>
            </a:fld>
            <a:endParaRPr lang="en-US"/>
          </a:p>
        </p:txBody>
      </p:sp>
    </p:spTree>
    <p:extLst>
      <p:ext uri="{BB962C8B-B14F-4D97-AF65-F5344CB8AC3E}">
        <p14:creationId xmlns:p14="http://schemas.microsoft.com/office/powerpoint/2010/main" val="13375713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jpeg"/><Relationship Id="rId6" Type="http://schemas.openxmlformats.org/officeDocument/2006/relationships/image" Target="../media/image4.png"/><Relationship Id="rId7"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4" Type="http://schemas.openxmlformats.org/officeDocument/2006/relationships/image" Target="../media/image8.jp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image" Target="../media/image11.png"/><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CSNE </a:t>
            </a:r>
            <a:r>
              <a:rPr lang="en-US" dirty="0" err="1" smtClean="0"/>
              <a:t>Testbeds</a:t>
            </a:r>
            <a:r>
              <a:rPr lang="en-US" dirty="0" smtClean="0"/>
              <a:t>-SDSU</a:t>
            </a:r>
            <a:endParaRPr lang="en-US" dirty="0"/>
          </a:p>
        </p:txBody>
      </p:sp>
      <p:sp>
        <p:nvSpPr>
          <p:cNvPr id="3" name="Subtitle 2"/>
          <p:cNvSpPr>
            <a:spLocks noGrp="1"/>
          </p:cNvSpPr>
          <p:nvPr>
            <p:ph type="subTitle" idx="1"/>
          </p:nvPr>
        </p:nvSpPr>
        <p:spPr/>
        <p:txBody>
          <a:bodyPr/>
          <a:lstStyle/>
          <a:p>
            <a:r>
              <a:rPr lang="en-US" dirty="0" smtClean="0"/>
              <a:t>04/30/13</a:t>
            </a:r>
            <a:endParaRPr lang="en-US" dirty="0"/>
          </a:p>
        </p:txBody>
      </p:sp>
    </p:spTree>
    <p:extLst>
      <p:ext uri="{BB962C8B-B14F-4D97-AF65-F5344CB8AC3E}">
        <p14:creationId xmlns:p14="http://schemas.microsoft.com/office/powerpoint/2010/main" val="3668406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smtClean="0"/>
              <a:t>Testbed</a:t>
            </a:r>
            <a:r>
              <a:rPr lang="en-US" dirty="0" smtClean="0"/>
              <a:t> #1</a:t>
            </a:r>
            <a:endParaRPr lang="en-US" dirty="0"/>
          </a:p>
        </p:txBody>
      </p:sp>
      <p:sp>
        <p:nvSpPr>
          <p:cNvPr id="5" name="Rectangle 4"/>
          <p:cNvSpPr/>
          <p:nvPr/>
        </p:nvSpPr>
        <p:spPr>
          <a:xfrm>
            <a:off x="1608667" y="2336506"/>
            <a:ext cx="6039556" cy="2031325"/>
          </a:xfrm>
          <a:prstGeom prst="rect">
            <a:avLst/>
          </a:prstGeom>
        </p:spPr>
        <p:txBody>
          <a:bodyPr wrap="square">
            <a:spAutoFit/>
          </a:bodyPr>
          <a:lstStyle/>
          <a:p>
            <a:r>
              <a:rPr lang="en-US" dirty="0"/>
              <a:t>1) </a:t>
            </a:r>
            <a:r>
              <a:rPr lang="en-US" b="1" dirty="0"/>
              <a:t>Closed-loop Prosthetic Limbs: </a:t>
            </a:r>
            <a:r>
              <a:rPr lang="en-US" dirty="0"/>
              <a:t>The center is developing “smart” lower extremity prostheses that provide haptic feedback to the user and dynamically adjust to the terrain underfoot and the state of the user’s residual limb. Proposals that advance the state of the art in sensing, neural feedback strategies, or detection of user intent and conversion to control of powered prostheses are encouraged. </a:t>
            </a:r>
          </a:p>
        </p:txBody>
      </p:sp>
    </p:spTree>
    <p:extLst>
      <p:ext uri="{BB962C8B-B14F-4D97-AF65-F5344CB8AC3E}">
        <p14:creationId xmlns:p14="http://schemas.microsoft.com/office/powerpoint/2010/main" val="25954023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3200" dirty="0"/>
              <a:t>Closed-loop Prosthetic Limbs Block </a:t>
            </a:r>
            <a:r>
              <a:rPr lang="en-US" sz="3200" dirty="0" smtClean="0"/>
              <a:t>Diagram (overall)</a:t>
            </a:r>
            <a:endParaRPr lang="en-US" sz="3200" dirty="0"/>
          </a:p>
        </p:txBody>
      </p:sp>
      <p:sp>
        <p:nvSpPr>
          <p:cNvPr id="5" name="TextBox 4"/>
          <p:cNvSpPr txBox="1"/>
          <p:nvPr/>
        </p:nvSpPr>
        <p:spPr>
          <a:xfrm>
            <a:off x="5679768" y="1826422"/>
            <a:ext cx="2226242" cy="1200329"/>
          </a:xfrm>
          <a:prstGeom prst="rect">
            <a:avLst/>
          </a:prstGeom>
          <a:noFill/>
          <a:ln>
            <a:solidFill>
              <a:schemeClr val="tx1"/>
            </a:solidFill>
          </a:ln>
        </p:spPr>
        <p:txBody>
          <a:bodyPr wrap="square" rtlCol="0">
            <a:spAutoFit/>
          </a:bodyPr>
          <a:lstStyle/>
          <a:p>
            <a:r>
              <a:rPr lang="en-US" dirty="0" smtClean="0">
                <a:solidFill>
                  <a:srgbClr val="FF0000"/>
                </a:solidFill>
              </a:rPr>
              <a:t>A: </a:t>
            </a:r>
            <a:r>
              <a:rPr lang="en-US" b="1" dirty="0" smtClean="0">
                <a:solidFill>
                  <a:srgbClr val="FF0000"/>
                </a:solidFill>
              </a:rPr>
              <a:t>Peripheral</a:t>
            </a:r>
            <a:r>
              <a:rPr lang="en-US" dirty="0" smtClean="0">
                <a:solidFill>
                  <a:srgbClr val="FF0000"/>
                </a:solidFill>
              </a:rPr>
              <a:t> </a:t>
            </a:r>
            <a:r>
              <a:rPr lang="en-US" b="1" dirty="0" smtClean="0">
                <a:solidFill>
                  <a:srgbClr val="FF0000"/>
                </a:solidFill>
              </a:rPr>
              <a:t>Neural </a:t>
            </a:r>
            <a:r>
              <a:rPr lang="en-US" b="1" dirty="0">
                <a:solidFill>
                  <a:srgbClr val="FF0000"/>
                </a:solidFill>
              </a:rPr>
              <a:t>Interface </a:t>
            </a:r>
            <a:r>
              <a:rPr lang="en-US" dirty="0">
                <a:solidFill>
                  <a:srgbClr val="FF0000"/>
                </a:solidFill>
              </a:rPr>
              <a:t>- </a:t>
            </a:r>
            <a:r>
              <a:rPr lang="en-US" dirty="0" smtClean="0">
                <a:solidFill>
                  <a:srgbClr val="FF0000"/>
                </a:solidFill>
              </a:rPr>
              <a:t>Detection </a:t>
            </a:r>
            <a:r>
              <a:rPr lang="en-US" dirty="0">
                <a:solidFill>
                  <a:srgbClr val="FF0000"/>
                </a:solidFill>
              </a:rPr>
              <a:t>of user </a:t>
            </a:r>
            <a:r>
              <a:rPr lang="en-US" dirty="0" smtClean="0">
                <a:solidFill>
                  <a:srgbClr val="FF0000"/>
                </a:solidFill>
              </a:rPr>
              <a:t>intent </a:t>
            </a:r>
            <a:r>
              <a:rPr lang="en-US" dirty="0">
                <a:solidFill>
                  <a:srgbClr val="FF0000"/>
                </a:solidFill>
              </a:rPr>
              <a:t>from the </a:t>
            </a:r>
            <a:r>
              <a:rPr lang="en-US" b="1" dirty="0" smtClean="0">
                <a:solidFill>
                  <a:srgbClr val="FF0000"/>
                </a:solidFill>
              </a:rPr>
              <a:t>motion or muscle</a:t>
            </a:r>
            <a:endParaRPr lang="en-US" b="1" dirty="0"/>
          </a:p>
        </p:txBody>
      </p:sp>
      <p:sp>
        <p:nvSpPr>
          <p:cNvPr id="6" name="TextBox 5"/>
          <p:cNvSpPr txBox="1"/>
          <p:nvPr/>
        </p:nvSpPr>
        <p:spPr>
          <a:xfrm>
            <a:off x="6178251" y="4430858"/>
            <a:ext cx="1727759" cy="2031325"/>
          </a:xfrm>
          <a:prstGeom prst="rect">
            <a:avLst/>
          </a:prstGeom>
          <a:noFill/>
          <a:ln>
            <a:solidFill>
              <a:srgbClr val="000000"/>
            </a:solidFill>
          </a:ln>
        </p:spPr>
        <p:txBody>
          <a:bodyPr wrap="square" rtlCol="0">
            <a:spAutoFit/>
          </a:bodyPr>
          <a:lstStyle/>
          <a:p>
            <a:r>
              <a:rPr lang="en-US" dirty="0" smtClean="0">
                <a:solidFill>
                  <a:srgbClr val="FF0000"/>
                </a:solidFill>
              </a:rPr>
              <a:t>B: </a:t>
            </a:r>
            <a:r>
              <a:rPr lang="en-US" b="1" dirty="0">
                <a:solidFill>
                  <a:srgbClr val="FF0000"/>
                </a:solidFill>
              </a:rPr>
              <a:t>Peripheral</a:t>
            </a:r>
            <a:r>
              <a:rPr lang="en-US" b="1" dirty="0" smtClean="0">
                <a:solidFill>
                  <a:srgbClr val="FF0000"/>
                </a:solidFill>
              </a:rPr>
              <a:t> </a:t>
            </a:r>
            <a:r>
              <a:rPr lang="en-US" b="1" dirty="0">
                <a:solidFill>
                  <a:srgbClr val="FF0000"/>
                </a:solidFill>
              </a:rPr>
              <a:t>Neural Signal Translation </a:t>
            </a:r>
            <a:r>
              <a:rPr lang="en-US" dirty="0">
                <a:solidFill>
                  <a:srgbClr val="FF0000"/>
                </a:solidFill>
              </a:rPr>
              <a:t>- Extract useful control commands in real-time</a:t>
            </a:r>
            <a:endParaRPr lang="en-US" dirty="0"/>
          </a:p>
        </p:txBody>
      </p:sp>
      <p:sp>
        <p:nvSpPr>
          <p:cNvPr id="7" name="TextBox 6"/>
          <p:cNvSpPr txBox="1"/>
          <p:nvPr/>
        </p:nvSpPr>
        <p:spPr>
          <a:xfrm>
            <a:off x="3444056" y="4410576"/>
            <a:ext cx="1827594" cy="2031325"/>
          </a:xfrm>
          <a:prstGeom prst="rect">
            <a:avLst/>
          </a:prstGeom>
          <a:noFill/>
          <a:ln>
            <a:solidFill>
              <a:srgbClr val="000000"/>
            </a:solidFill>
          </a:ln>
        </p:spPr>
        <p:txBody>
          <a:bodyPr wrap="square" rtlCol="0">
            <a:spAutoFit/>
          </a:bodyPr>
          <a:lstStyle/>
          <a:p>
            <a:r>
              <a:rPr lang="en-US" dirty="0" smtClean="0">
                <a:solidFill>
                  <a:srgbClr val="FF0000"/>
                </a:solidFill>
              </a:rPr>
              <a:t>C: </a:t>
            </a:r>
            <a:r>
              <a:rPr lang="en-US" b="1" dirty="0" smtClean="0">
                <a:solidFill>
                  <a:srgbClr val="FF0000"/>
                </a:solidFill>
              </a:rPr>
              <a:t>Control </a:t>
            </a:r>
            <a:r>
              <a:rPr lang="en-US" b="1" dirty="0">
                <a:solidFill>
                  <a:srgbClr val="FF0000"/>
                </a:solidFill>
              </a:rPr>
              <a:t>of </a:t>
            </a:r>
            <a:r>
              <a:rPr lang="en-US" b="1" dirty="0" smtClean="0">
                <a:solidFill>
                  <a:srgbClr val="FF0000"/>
                </a:solidFill>
              </a:rPr>
              <a:t>Powered Prostheses – </a:t>
            </a:r>
            <a:r>
              <a:rPr lang="en-US" dirty="0" smtClean="0">
                <a:solidFill>
                  <a:srgbClr val="FF0000"/>
                </a:solidFill>
              </a:rPr>
              <a:t>Actuate wearable </a:t>
            </a:r>
            <a:r>
              <a:rPr lang="en-US" dirty="0">
                <a:solidFill>
                  <a:srgbClr val="FF0000"/>
                </a:solidFill>
              </a:rPr>
              <a:t>“smart” lower extremity prostheses</a:t>
            </a:r>
          </a:p>
        </p:txBody>
      </p:sp>
      <p:sp>
        <p:nvSpPr>
          <p:cNvPr id="8" name="TextBox 7"/>
          <p:cNvSpPr txBox="1"/>
          <p:nvPr/>
        </p:nvSpPr>
        <p:spPr>
          <a:xfrm>
            <a:off x="1070308" y="3579578"/>
            <a:ext cx="1598327" cy="2862323"/>
          </a:xfrm>
          <a:prstGeom prst="rect">
            <a:avLst/>
          </a:prstGeom>
          <a:noFill/>
          <a:ln>
            <a:solidFill>
              <a:srgbClr val="000000"/>
            </a:solidFill>
          </a:ln>
        </p:spPr>
        <p:txBody>
          <a:bodyPr wrap="square" rtlCol="0">
            <a:spAutoFit/>
          </a:bodyPr>
          <a:lstStyle/>
          <a:p>
            <a:r>
              <a:rPr lang="en-US" dirty="0" smtClean="0">
                <a:solidFill>
                  <a:srgbClr val="FF0000"/>
                </a:solidFill>
              </a:rPr>
              <a:t>D: </a:t>
            </a:r>
            <a:r>
              <a:rPr lang="en-US" b="1" dirty="0" smtClean="0">
                <a:solidFill>
                  <a:srgbClr val="FF0000"/>
                </a:solidFill>
              </a:rPr>
              <a:t>External Sensing System – </a:t>
            </a:r>
            <a:r>
              <a:rPr lang="en-US" dirty="0" smtClean="0">
                <a:solidFill>
                  <a:srgbClr val="FF0000"/>
                </a:solidFill>
              </a:rPr>
              <a:t>Dynamically sense the </a:t>
            </a:r>
            <a:r>
              <a:rPr lang="en-US" dirty="0">
                <a:solidFill>
                  <a:srgbClr val="FF0000"/>
                </a:solidFill>
              </a:rPr>
              <a:t>terrain underfoot and the state of the user’s residual limb</a:t>
            </a:r>
          </a:p>
        </p:txBody>
      </p:sp>
      <p:sp>
        <p:nvSpPr>
          <p:cNvPr id="9" name="Rectangle 8"/>
          <p:cNvSpPr/>
          <p:nvPr/>
        </p:nvSpPr>
        <p:spPr>
          <a:xfrm>
            <a:off x="1227287" y="1826422"/>
            <a:ext cx="3153842" cy="1200329"/>
          </a:xfrm>
          <a:prstGeom prst="rect">
            <a:avLst/>
          </a:prstGeom>
          <a:ln>
            <a:solidFill>
              <a:srgbClr val="000000"/>
            </a:solidFill>
          </a:ln>
        </p:spPr>
        <p:txBody>
          <a:bodyPr wrap="square">
            <a:spAutoFit/>
          </a:bodyPr>
          <a:lstStyle/>
          <a:p>
            <a:r>
              <a:rPr lang="en-US" dirty="0" smtClean="0">
                <a:solidFill>
                  <a:srgbClr val="FF0000"/>
                </a:solidFill>
              </a:rPr>
              <a:t>E: </a:t>
            </a:r>
            <a:r>
              <a:rPr lang="en-US" b="1" dirty="0">
                <a:solidFill>
                  <a:srgbClr val="FF0000"/>
                </a:solidFill>
              </a:rPr>
              <a:t>H</a:t>
            </a:r>
            <a:r>
              <a:rPr lang="en-US" b="1" dirty="0" smtClean="0">
                <a:solidFill>
                  <a:srgbClr val="FF0000"/>
                </a:solidFill>
              </a:rPr>
              <a:t>aptic Feedback </a:t>
            </a:r>
            <a:r>
              <a:rPr lang="en-US" dirty="0">
                <a:solidFill>
                  <a:srgbClr val="FF0000"/>
                </a:solidFill>
              </a:rPr>
              <a:t>- Motor intent is routed back into </a:t>
            </a:r>
            <a:r>
              <a:rPr lang="en-US" dirty="0" smtClean="0">
                <a:solidFill>
                  <a:srgbClr val="FF0000"/>
                </a:solidFill>
              </a:rPr>
              <a:t>the </a:t>
            </a:r>
            <a:r>
              <a:rPr lang="en-US" b="1" dirty="0" smtClean="0">
                <a:solidFill>
                  <a:srgbClr val="FF0000"/>
                </a:solidFill>
              </a:rPr>
              <a:t>peripheral </a:t>
            </a:r>
            <a:r>
              <a:rPr lang="en-US" b="1" dirty="0">
                <a:solidFill>
                  <a:srgbClr val="FF0000"/>
                </a:solidFill>
              </a:rPr>
              <a:t>nervous system</a:t>
            </a:r>
            <a:r>
              <a:rPr lang="en-US" dirty="0">
                <a:solidFill>
                  <a:srgbClr val="FF0000"/>
                </a:solidFill>
              </a:rPr>
              <a:t> for </a:t>
            </a:r>
            <a:r>
              <a:rPr lang="en-US" dirty="0" smtClean="0">
                <a:solidFill>
                  <a:srgbClr val="FF0000"/>
                </a:solidFill>
              </a:rPr>
              <a:t>users</a:t>
            </a:r>
            <a:endParaRPr lang="en-US" dirty="0"/>
          </a:p>
        </p:txBody>
      </p:sp>
      <p:sp>
        <p:nvSpPr>
          <p:cNvPr id="10" name="Right Arrow 9"/>
          <p:cNvSpPr/>
          <p:nvPr/>
        </p:nvSpPr>
        <p:spPr>
          <a:xfrm>
            <a:off x="4736964" y="2268758"/>
            <a:ext cx="728743" cy="271109"/>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ight Arrow 12"/>
          <p:cNvSpPr/>
          <p:nvPr/>
        </p:nvSpPr>
        <p:spPr>
          <a:xfrm rot="16200000">
            <a:off x="3387586" y="3535373"/>
            <a:ext cx="734359" cy="271109"/>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ight Arrow 13"/>
          <p:cNvSpPr/>
          <p:nvPr/>
        </p:nvSpPr>
        <p:spPr>
          <a:xfrm>
            <a:off x="2811342" y="5237203"/>
            <a:ext cx="538926" cy="281531"/>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ight Arrow 14"/>
          <p:cNvSpPr/>
          <p:nvPr/>
        </p:nvSpPr>
        <p:spPr>
          <a:xfrm rot="10800000">
            <a:off x="5343939" y="5247624"/>
            <a:ext cx="728743" cy="271109"/>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ight Arrow 15"/>
          <p:cNvSpPr/>
          <p:nvPr/>
        </p:nvSpPr>
        <p:spPr>
          <a:xfrm rot="5400000">
            <a:off x="6484509" y="3649398"/>
            <a:ext cx="728743" cy="271109"/>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45046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extBox 6"/>
          <p:cNvSpPr txBox="1">
            <a:spLocks noChangeArrowheads="1"/>
          </p:cNvSpPr>
          <p:nvPr/>
        </p:nvSpPr>
        <p:spPr bwMode="auto">
          <a:xfrm>
            <a:off x="884238" y="571500"/>
            <a:ext cx="7878762"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2800" b="1" dirty="0" err="1" smtClean="0">
                <a:solidFill>
                  <a:srgbClr val="C0504D"/>
                </a:solidFill>
              </a:rPr>
              <a:t>Neuro</a:t>
            </a:r>
            <a:r>
              <a:rPr lang="en-US" sz="2800" b="1" dirty="0" smtClean="0">
                <a:solidFill>
                  <a:srgbClr val="C0504D"/>
                </a:solidFill>
              </a:rPr>
              <a:t>-adaptive Robotic Limbs - SDSU</a:t>
            </a:r>
            <a:endParaRPr lang="en-US" sz="2800" b="1" dirty="0">
              <a:solidFill>
                <a:srgbClr val="C0504D"/>
              </a:solidFill>
            </a:endParaRPr>
          </a:p>
        </p:txBody>
      </p:sp>
      <p:sp>
        <p:nvSpPr>
          <p:cNvPr id="16387" name="Text Box 52"/>
          <p:cNvSpPr txBox="1">
            <a:spLocks noChangeArrowheads="1"/>
          </p:cNvSpPr>
          <p:nvPr/>
        </p:nvSpPr>
        <p:spPr bwMode="auto">
          <a:xfrm>
            <a:off x="264862" y="379543"/>
            <a:ext cx="146367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eaLnBrk="1" hangingPunct="1"/>
            <a:r>
              <a:rPr lang="en-US" sz="1600" b="1" dirty="0" smtClean="0">
                <a:solidFill>
                  <a:schemeClr val="accent2"/>
                </a:solidFill>
              </a:rPr>
              <a:t>Wireless muscle and motion sensor</a:t>
            </a:r>
            <a:endParaRPr lang="en-US" sz="1600" b="1" dirty="0">
              <a:solidFill>
                <a:schemeClr val="accent2"/>
              </a:solidFill>
            </a:endParaRPr>
          </a:p>
        </p:txBody>
      </p:sp>
      <p:pic>
        <p:nvPicPr>
          <p:cNvPr id="21" name="Picture 2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4887" y="1331495"/>
            <a:ext cx="1885950" cy="2527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pic>
        <p:nvPicPr>
          <p:cNvPr id="23" name="Picture 2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75624" y="4027604"/>
            <a:ext cx="1947242" cy="2567646"/>
          </a:xfrm>
          <a:prstGeom prst="rect">
            <a:avLst/>
          </a:prstGeom>
        </p:spPr>
      </p:pic>
      <p:sp>
        <p:nvSpPr>
          <p:cNvPr id="26" name="Text Box 52"/>
          <p:cNvSpPr txBox="1">
            <a:spLocks noChangeArrowheads="1"/>
          </p:cNvSpPr>
          <p:nvPr/>
        </p:nvSpPr>
        <p:spPr bwMode="auto">
          <a:xfrm>
            <a:off x="264862" y="3948790"/>
            <a:ext cx="1463675" cy="27084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eaLnBrk="1" hangingPunct="1"/>
            <a:r>
              <a:rPr lang="en-US" sz="1400" b="1" dirty="0" smtClean="0">
                <a:solidFill>
                  <a:schemeClr val="accent2"/>
                </a:solidFill>
              </a:rPr>
              <a:t>“Smart” wearable robotic arm:</a:t>
            </a:r>
          </a:p>
          <a:p>
            <a:pPr algn="r" eaLnBrk="1" hangingPunct="1"/>
            <a:r>
              <a:rPr lang="en-US" sz="1400" dirty="0" smtClean="0">
                <a:latin typeface="Arial" pitchFamily="34" charset="0"/>
                <a:cs typeface="Arial" pitchFamily="34" charset="0"/>
              </a:rPr>
              <a:t>a </a:t>
            </a:r>
            <a:r>
              <a:rPr lang="en-US" sz="1400" dirty="0">
                <a:latin typeface="Arial" pitchFamily="34" charset="0"/>
                <a:cs typeface="Arial" pitchFamily="34" charset="0"/>
              </a:rPr>
              <a:t>robotic arm to be attached to a motorized wheelchair, giving the user greater strength and mobility. </a:t>
            </a:r>
            <a:r>
              <a:rPr lang="en-US" sz="1400" dirty="0" smtClean="0">
                <a:latin typeface="Arial" pitchFamily="34" charset="0"/>
                <a:cs typeface="Arial" pitchFamily="34" charset="0"/>
              </a:rPr>
              <a:t>operation</a:t>
            </a:r>
            <a:r>
              <a:rPr lang="en-US" sz="1400" dirty="0">
                <a:latin typeface="Arial" pitchFamily="34" charset="0"/>
                <a:cs typeface="Arial" pitchFamily="34" charset="0"/>
              </a:rPr>
              <a:t>.</a:t>
            </a:r>
          </a:p>
          <a:p>
            <a:pPr algn="r" eaLnBrk="1" hangingPunct="1"/>
            <a:endParaRPr lang="en-US" sz="1600" b="1" dirty="0">
              <a:solidFill>
                <a:schemeClr val="accent2"/>
              </a:solidFill>
            </a:endParaRPr>
          </a:p>
        </p:txBody>
      </p:sp>
      <p:pic>
        <p:nvPicPr>
          <p:cNvPr id="28" name="Picture 2" descr="C:\Users\Jordan\Dropbox\ME490A Related\ME490B Stuff\490B Final Version\Peer Seminar 3-28-13\2013-03-28 12.57.50.jpg"/>
          <p:cNvPicPr>
            <a:picLocks noChangeAspect="1" noChangeArrowheads="1"/>
          </p:cNvPicPr>
          <p:nvPr/>
        </p:nvPicPr>
        <p:blipFill>
          <a:blip r:embed="rId5" cstate="print"/>
          <a:srcRect l="20253" r="11392"/>
          <a:stretch>
            <a:fillRect/>
          </a:stretch>
        </p:blipFill>
        <p:spPr bwMode="auto">
          <a:xfrm>
            <a:off x="4029813" y="4027604"/>
            <a:ext cx="2346923" cy="2575096"/>
          </a:xfrm>
          <a:prstGeom prst="rect">
            <a:avLst/>
          </a:prstGeom>
          <a:noFill/>
        </p:spPr>
      </p:pic>
      <p:pic>
        <p:nvPicPr>
          <p:cNvPr id="30" name="Picture 29"/>
          <p:cNvPicPr>
            <a:picLocks noChangeAspect="1"/>
          </p:cNvPicPr>
          <p:nvPr/>
        </p:nvPicPr>
        <p:blipFill>
          <a:blip r:embed="rId6">
            <a:lum bright="11000" contrast="39000"/>
          </a:blip>
          <a:stretch>
            <a:fillRect/>
          </a:stretch>
        </p:blipFill>
        <p:spPr>
          <a:xfrm>
            <a:off x="2571252" y="1331495"/>
            <a:ext cx="3505200" cy="2421118"/>
          </a:xfrm>
          <a:prstGeom prst="rect">
            <a:avLst/>
          </a:prstGeom>
          <a:ln w="127000">
            <a:solidFill>
              <a:schemeClr val="tx1">
                <a:lumMod val="65000"/>
              </a:schemeClr>
            </a:solidFill>
          </a:ln>
        </p:spPr>
      </p:pic>
      <p:sp>
        <p:nvSpPr>
          <p:cNvPr id="32" name="Text Box 52"/>
          <p:cNvSpPr txBox="1">
            <a:spLocks noChangeArrowheads="1"/>
          </p:cNvSpPr>
          <p:nvPr/>
        </p:nvSpPr>
        <p:spPr bwMode="auto">
          <a:xfrm>
            <a:off x="6705600" y="1490617"/>
            <a:ext cx="1463675"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eaLnBrk="1" hangingPunct="1"/>
            <a:r>
              <a:rPr lang="en-US" sz="1600" b="1" dirty="0" smtClean="0">
                <a:solidFill>
                  <a:schemeClr val="accent2"/>
                </a:solidFill>
              </a:rPr>
              <a:t>Robotic assistive wearable brace</a:t>
            </a:r>
            <a:endParaRPr lang="en-US" sz="1600" b="1" dirty="0">
              <a:solidFill>
                <a:schemeClr val="accent2"/>
              </a:solidFill>
            </a:endParaRPr>
          </a:p>
        </p:txBody>
      </p:sp>
      <p:pic>
        <p:nvPicPr>
          <p:cNvPr id="33" name="Picture 32"/>
          <p:cNvPicPr>
            <a:picLocks noChangeAspect="1"/>
          </p:cNvPicPr>
          <p:nvPr/>
        </p:nvPicPr>
        <p:blipFill>
          <a:blip r:embed="rId7">
            <a:lum bright="13000" contrast="41000"/>
          </a:blip>
          <a:srcRect t="818" r="1419" b="5450"/>
          <a:stretch>
            <a:fillRect/>
          </a:stretch>
        </p:blipFill>
        <p:spPr>
          <a:xfrm>
            <a:off x="6705600" y="3087896"/>
            <a:ext cx="2057400" cy="3395788"/>
          </a:xfrm>
          <a:prstGeom prst="rect">
            <a:avLst/>
          </a:prstGeom>
          <a:ln w="127000">
            <a:solidFill>
              <a:schemeClr val="tx1">
                <a:lumMod val="65000"/>
              </a:schemeClr>
            </a:solidFill>
          </a:ln>
          <a:effectLst/>
        </p:spPr>
      </p:pic>
    </p:spTree>
    <p:extLst>
      <p:ext uri="{BB962C8B-B14F-4D97-AF65-F5344CB8AC3E}">
        <p14:creationId xmlns:p14="http://schemas.microsoft.com/office/powerpoint/2010/main" val="109093983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smtClean="0"/>
              <a:t>Testbed</a:t>
            </a:r>
            <a:r>
              <a:rPr lang="en-US" dirty="0" smtClean="0"/>
              <a:t> #2</a:t>
            </a:r>
            <a:endParaRPr lang="en-US" dirty="0"/>
          </a:p>
        </p:txBody>
      </p:sp>
      <p:sp>
        <p:nvSpPr>
          <p:cNvPr id="2" name="Rectangle 1"/>
          <p:cNvSpPr/>
          <p:nvPr/>
        </p:nvSpPr>
        <p:spPr>
          <a:xfrm>
            <a:off x="2286000" y="1582341"/>
            <a:ext cx="4572000" cy="3693319"/>
          </a:xfrm>
          <a:prstGeom prst="rect">
            <a:avLst/>
          </a:prstGeom>
        </p:spPr>
        <p:txBody>
          <a:bodyPr>
            <a:spAutoFit/>
          </a:bodyPr>
          <a:lstStyle/>
          <a:p>
            <a:r>
              <a:rPr lang="en-US" dirty="0"/>
              <a:t>2) </a:t>
            </a:r>
            <a:r>
              <a:rPr lang="en-US" b="1" dirty="0" err="1"/>
              <a:t>Neuro</a:t>
            </a:r>
            <a:r>
              <a:rPr lang="en-US" b="1" dirty="0"/>
              <a:t>-rehabilitation Systems: </a:t>
            </a:r>
            <a:r>
              <a:rPr lang="en-US" dirty="0"/>
              <a:t>The center is developing rehabilitation systems to improve function of the nervous system after injury or disease. Examples include EMG-driven computer games for rehabilitation of movement after brain injury, or augmented sensory feedback environments for users with impaired sensation. Proposals that advance neural signal sensing or sensory feedback technologies, human-computer interaction, and therapy strategies that leverage neuroplasticity to improve function are encouraged. </a:t>
            </a:r>
          </a:p>
        </p:txBody>
      </p:sp>
    </p:spTree>
    <p:extLst>
      <p:ext uri="{BB962C8B-B14F-4D97-AF65-F5344CB8AC3E}">
        <p14:creationId xmlns:p14="http://schemas.microsoft.com/office/powerpoint/2010/main" val="35861218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3200" dirty="0" err="1"/>
              <a:t>Neuro</a:t>
            </a:r>
            <a:r>
              <a:rPr lang="en-US" sz="3200" dirty="0"/>
              <a:t>-rehabilitation </a:t>
            </a:r>
            <a:r>
              <a:rPr lang="en-US" sz="3200" dirty="0" smtClean="0"/>
              <a:t>Systems Block Diagram (overall)</a:t>
            </a:r>
            <a:endParaRPr lang="en-US" sz="3200" dirty="0"/>
          </a:p>
        </p:txBody>
      </p:sp>
      <p:sp>
        <p:nvSpPr>
          <p:cNvPr id="5" name="TextBox 4"/>
          <p:cNvSpPr txBox="1"/>
          <p:nvPr/>
        </p:nvSpPr>
        <p:spPr>
          <a:xfrm>
            <a:off x="5679768" y="1826422"/>
            <a:ext cx="2226242" cy="1477328"/>
          </a:xfrm>
          <a:prstGeom prst="rect">
            <a:avLst/>
          </a:prstGeom>
          <a:noFill/>
          <a:ln w="57150" cmpd="sng">
            <a:solidFill>
              <a:schemeClr val="tx1"/>
            </a:solidFill>
          </a:ln>
        </p:spPr>
        <p:txBody>
          <a:bodyPr wrap="square" rtlCol="0">
            <a:spAutoFit/>
          </a:bodyPr>
          <a:lstStyle/>
          <a:p>
            <a:r>
              <a:rPr lang="en-US" dirty="0" smtClean="0">
                <a:solidFill>
                  <a:srgbClr val="FF0000"/>
                </a:solidFill>
              </a:rPr>
              <a:t>A: </a:t>
            </a:r>
            <a:r>
              <a:rPr lang="en-US" b="1" dirty="0" smtClean="0">
                <a:solidFill>
                  <a:srgbClr val="FF0000"/>
                </a:solidFill>
              </a:rPr>
              <a:t>Peripheral</a:t>
            </a:r>
            <a:r>
              <a:rPr lang="en-US" dirty="0" smtClean="0">
                <a:solidFill>
                  <a:srgbClr val="FF0000"/>
                </a:solidFill>
              </a:rPr>
              <a:t> </a:t>
            </a:r>
            <a:r>
              <a:rPr lang="en-US" b="1" dirty="0" smtClean="0">
                <a:solidFill>
                  <a:srgbClr val="FF0000"/>
                </a:solidFill>
              </a:rPr>
              <a:t>Neural </a:t>
            </a:r>
            <a:r>
              <a:rPr lang="en-US" b="1" dirty="0">
                <a:solidFill>
                  <a:srgbClr val="FF0000"/>
                </a:solidFill>
              </a:rPr>
              <a:t>Interface </a:t>
            </a:r>
            <a:r>
              <a:rPr lang="en-US" dirty="0">
                <a:solidFill>
                  <a:srgbClr val="FF0000"/>
                </a:solidFill>
              </a:rPr>
              <a:t>- Record </a:t>
            </a:r>
            <a:r>
              <a:rPr lang="en-US" dirty="0" smtClean="0">
                <a:solidFill>
                  <a:srgbClr val="FF0000"/>
                </a:solidFill>
              </a:rPr>
              <a:t>(wirelessly) </a:t>
            </a:r>
            <a:r>
              <a:rPr lang="en-US" dirty="0">
                <a:solidFill>
                  <a:srgbClr val="FF0000"/>
                </a:solidFill>
              </a:rPr>
              <a:t>signals originating from the </a:t>
            </a:r>
            <a:r>
              <a:rPr lang="en-US" b="1" dirty="0" smtClean="0">
                <a:solidFill>
                  <a:srgbClr val="FF0000"/>
                </a:solidFill>
              </a:rPr>
              <a:t>nerve or muscle </a:t>
            </a:r>
            <a:endParaRPr lang="en-US" b="1" dirty="0"/>
          </a:p>
        </p:txBody>
      </p:sp>
      <p:sp>
        <p:nvSpPr>
          <p:cNvPr id="6" name="TextBox 5"/>
          <p:cNvSpPr txBox="1"/>
          <p:nvPr/>
        </p:nvSpPr>
        <p:spPr>
          <a:xfrm>
            <a:off x="6178251" y="4430858"/>
            <a:ext cx="1727759" cy="2031325"/>
          </a:xfrm>
          <a:prstGeom prst="rect">
            <a:avLst/>
          </a:prstGeom>
          <a:noFill/>
          <a:ln>
            <a:solidFill>
              <a:srgbClr val="000000"/>
            </a:solidFill>
          </a:ln>
        </p:spPr>
        <p:txBody>
          <a:bodyPr wrap="square" rtlCol="0">
            <a:spAutoFit/>
          </a:bodyPr>
          <a:lstStyle/>
          <a:p>
            <a:r>
              <a:rPr lang="en-US" dirty="0" smtClean="0">
                <a:solidFill>
                  <a:srgbClr val="FF0000"/>
                </a:solidFill>
              </a:rPr>
              <a:t>B: </a:t>
            </a:r>
            <a:r>
              <a:rPr lang="en-US" b="1" dirty="0">
                <a:solidFill>
                  <a:srgbClr val="FF0000"/>
                </a:solidFill>
              </a:rPr>
              <a:t>Peripheral</a:t>
            </a:r>
            <a:r>
              <a:rPr lang="en-US" b="1" dirty="0" smtClean="0">
                <a:solidFill>
                  <a:srgbClr val="FF0000"/>
                </a:solidFill>
              </a:rPr>
              <a:t> </a:t>
            </a:r>
            <a:r>
              <a:rPr lang="en-US" b="1" dirty="0">
                <a:solidFill>
                  <a:srgbClr val="FF0000"/>
                </a:solidFill>
              </a:rPr>
              <a:t>Neural Signal Translation </a:t>
            </a:r>
            <a:r>
              <a:rPr lang="en-US" dirty="0">
                <a:solidFill>
                  <a:srgbClr val="FF0000"/>
                </a:solidFill>
              </a:rPr>
              <a:t>- Extract useful control commands in real-time</a:t>
            </a:r>
            <a:endParaRPr lang="en-US" dirty="0"/>
          </a:p>
        </p:txBody>
      </p:sp>
      <p:sp>
        <p:nvSpPr>
          <p:cNvPr id="7" name="TextBox 6"/>
          <p:cNvSpPr txBox="1"/>
          <p:nvPr/>
        </p:nvSpPr>
        <p:spPr>
          <a:xfrm>
            <a:off x="3381239" y="3827277"/>
            <a:ext cx="1827594" cy="2308324"/>
          </a:xfrm>
          <a:prstGeom prst="rect">
            <a:avLst/>
          </a:prstGeom>
          <a:noFill/>
          <a:ln w="57150" cmpd="sng">
            <a:solidFill>
              <a:srgbClr val="000000"/>
            </a:solidFill>
          </a:ln>
        </p:spPr>
        <p:txBody>
          <a:bodyPr wrap="square" rtlCol="0">
            <a:spAutoFit/>
          </a:bodyPr>
          <a:lstStyle/>
          <a:p>
            <a:r>
              <a:rPr lang="en-US" dirty="0" smtClean="0">
                <a:solidFill>
                  <a:srgbClr val="FF0000"/>
                </a:solidFill>
              </a:rPr>
              <a:t>C: </a:t>
            </a:r>
            <a:r>
              <a:rPr lang="en-US" b="1" dirty="0" smtClean="0">
                <a:solidFill>
                  <a:srgbClr val="FF0000"/>
                </a:solidFill>
              </a:rPr>
              <a:t>Therapy </a:t>
            </a:r>
            <a:r>
              <a:rPr lang="en-US" b="1" dirty="0">
                <a:solidFill>
                  <a:srgbClr val="FF0000"/>
                </a:solidFill>
              </a:rPr>
              <a:t>Control of </a:t>
            </a:r>
            <a:r>
              <a:rPr lang="en-US" b="1" dirty="0" smtClean="0">
                <a:solidFill>
                  <a:srgbClr val="FF0000"/>
                </a:solidFill>
              </a:rPr>
              <a:t>Rehabilitation </a:t>
            </a:r>
            <a:r>
              <a:rPr lang="en-US" b="1" dirty="0">
                <a:solidFill>
                  <a:srgbClr val="FF0000"/>
                </a:solidFill>
              </a:rPr>
              <a:t>System </a:t>
            </a:r>
            <a:r>
              <a:rPr lang="en-US" b="1" dirty="0" smtClean="0">
                <a:solidFill>
                  <a:srgbClr val="FF0000"/>
                </a:solidFill>
              </a:rPr>
              <a:t>- </a:t>
            </a:r>
            <a:r>
              <a:rPr lang="en-US" dirty="0" smtClean="0">
                <a:solidFill>
                  <a:srgbClr val="FF0000"/>
                </a:solidFill>
              </a:rPr>
              <a:t>Actuate interactive/wearable rehabilitation devices</a:t>
            </a:r>
            <a:endParaRPr lang="en-US" dirty="0"/>
          </a:p>
        </p:txBody>
      </p:sp>
      <p:sp>
        <p:nvSpPr>
          <p:cNvPr id="8" name="TextBox 7"/>
          <p:cNvSpPr txBox="1"/>
          <p:nvPr/>
        </p:nvSpPr>
        <p:spPr>
          <a:xfrm>
            <a:off x="841976" y="4831151"/>
            <a:ext cx="2328190" cy="1754327"/>
          </a:xfrm>
          <a:prstGeom prst="rect">
            <a:avLst/>
          </a:prstGeom>
          <a:noFill/>
          <a:ln>
            <a:solidFill>
              <a:srgbClr val="000000"/>
            </a:solidFill>
          </a:ln>
        </p:spPr>
        <p:txBody>
          <a:bodyPr wrap="square" rtlCol="0">
            <a:spAutoFit/>
          </a:bodyPr>
          <a:lstStyle/>
          <a:p>
            <a:r>
              <a:rPr lang="en-US" dirty="0" smtClean="0">
                <a:solidFill>
                  <a:srgbClr val="FF0000"/>
                </a:solidFill>
              </a:rPr>
              <a:t>D: </a:t>
            </a:r>
            <a:r>
              <a:rPr lang="en-US" b="1" dirty="0" smtClean="0">
                <a:solidFill>
                  <a:srgbClr val="FF0000"/>
                </a:solidFill>
              </a:rPr>
              <a:t>Game-based Rehabilitation - </a:t>
            </a:r>
            <a:r>
              <a:rPr lang="en-US" dirty="0" smtClean="0">
                <a:solidFill>
                  <a:srgbClr val="FF0000"/>
                </a:solidFill>
              </a:rPr>
              <a:t>Computer </a:t>
            </a:r>
            <a:r>
              <a:rPr lang="en-US" dirty="0">
                <a:solidFill>
                  <a:srgbClr val="FF0000"/>
                </a:solidFill>
              </a:rPr>
              <a:t>games for rehabilitation of movement after brain injury</a:t>
            </a:r>
            <a:endParaRPr lang="en-US" dirty="0"/>
          </a:p>
        </p:txBody>
      </p:sp>
      <p:sp>
        <p:nvSpPr>
          <p:cNvPr id="9" name="Rectangle 8"/>
          <p:cNvSpPr/>
          <p:nvPr/>
        </p:nvSpPr>
        <p:spPr>
          <a:xfrm>
            <a:off x="1227287" y="1719179"/>
            <a:ext cx="3153842" cy="1477328"/>
          </a:xfrm>
          <a:prstGeom prst="rect">
            <a:avLst/>
          </a:prstGeom>
          <a:ln>
            <a:solidFill>
              <a:srgbClr val="000000"/>
            </a:solidFill>
          </a:ln>
        </p:spPr>
        <p:txBody>
          <a:bodyPr wrap="square">
            <a:spAutoFit/>
          </a:bodyPr>
          <a:lstStyle/>
          <a:p>
            <a:r>
              <a:rPr lang="en-US" dirty="0" smtClean="0">
                <a:solidFill>
                  <a:srgbClr val="FF0000"/>
                </a:solidFill>
              </a:rPr>
              <a:t>E: </a:t>
            </a:r>
            <a:r>
              <a:rPr lang="en-US" b="1" dirty="0" smtClean="0">
                <a:solidFill>
                  <a:srgbClr val="FF0000"/>
                </a:solidFill>
              </a:rPr>
              <a:t>Augmented Sensory </a:t>
            </a:r>
            <a:r>
              <a:rPr lang="en-US" b="1" dirty="0">
                <a:solidFill>
                  <a:srgbClr val="FF0000"/>
                </a:solidFill>
              </a:rPr>
              <a:t>Feedback </a:t>
            </a:r>
            <a:r>
              <a:rPr lang="en-US" dirty="0">
                <a:solidFill>
                  <a:srgbClr val="FF0000"/>
                </a:solidFill>
              </a:rPr>
              <a:t>- Motor intent is routed back into </a:t>
            </a:r>
            <a:r>
              <a:rPr lang="en-US" dirty="0" smtClean="0">
                <a:solidFill>
                  <a:srgbClr val="FF0000"/>
                </a:solidFill>
              </a:rPr>
              <a:t>the </a:t>
            </a:r>
            <a:r>
              <a:rPr lang="en-US" b="1" dirty="0" smtClean="0">
                <a:solidFill>
                  <a:srgbClr val="FF0000"/>
                </a:solidFill>
              </a:rPr>
              <a:t>peripheral </a:t>
            </a:r>
            <a:r>
              <a:rPr lang="en-US" b="1" dirty="0">
                <a:solidFill>
                  <a:srgbClr val="FF0000"/>
                </a:solidFill>
              </a:rPr>
              <a:t>nervous system</a:t>
            </a:r>
            <a:r>
              <a:rPr lang="en-US" dirty="0">
                <a:solidFill>
                  <a:srgbClr val="FF0000"/>
                </a:solidFill>
              </a:rPr>
              <a:t> for users with impaired sensation</a:t>
            </a:r>
            <a:endParaRPr lang="en-US" dirty="0"/>
          </a:p>
        </p:txBody>
      </p:sp>
      <p:sp>
        <p:nvSpPr>
          <p:cNvPr id="10" name="Right Arrow 9"/>
          <p:cNvSpPr/>
          <p:nvPr/>
        </p:nvSpPr>
        <p:spPr>
          <a:xfrm>
            <a:off x="4736964" y="2539867"/>
            <a:ext cx="728743" cy="271109"/>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ight Arrow 11"/>
          <p:cNvSpPr/>
          <p:nvPr/>
        </p:nvSpPr>
        <p:spPr>
          <a:xfrm rot="16200000">
            <a:off x="1917350" y="3912621"/>
            <a:ext cx="1149911" cy="27111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ight Arrow 12"/>
          <p:cNvSpPr/>
          <p:nvPr/>
        </p:nvSpPr>
        <p:spPr>
          <a:xfrm rot="16200000">
            <a:off x="3528758" y="3394201"/>
            <a:ext cx="452014" cy="271109"/>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ight Arrow 13"/>
          <p:cNvSpPr/>
          <p:nvPr/>
        </p:nvSpPr>
        <p:spPr>
          <a:xfrm rot="10649053">
            <a:off x="3894296" y="6199882"/>
            <a:ext cx="1851857" cy="221764"/>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ight Arrow 14"/>
          <p:cNvSpPr/>
          <p:nvPr/>
        </p:nvSpPr>
        <p:spPr>
          <a:xfrm rot="11773896">
            <a:off x="5232199" y="4020730"/>
            <a:ext cx="728743" cy="271109"/>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ight Arrow 15"/>
          <p:cNvSpPr/>
          <p:nvPr/>
        </p:nvSpPr>
        <p:spPr>
          <a:xfrm rot="5400000">
            <a:off x="6348954" y="3888360"/>
            <a:ext cx="728743" cy="271109"/>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142071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
          </p:nvPr>
        </p:nvSpPr>
        <p:spPr/>
        <p:txBody>
          <a:bodyPr/>
          <a:lstStyle/>
          <a:p>
            <a:endParaRPr lang="en-US" dirty="0"/>
          </a:p>
        </p:txBody>
      </p:sp>
      <p:pic>
        <p:nvPicPr>
          <p:cNvPr id="1026" name="Picture 2"/>
          <p:cNvPicPr>
            <a:picLocks noChangeAspect="1" noChangeArrowheads="1"/>
          </p:cNvPicPr>
          <p:nvPr/>
        </p:nvPicPr>
        <p:blipFill>
          <a:blip r:embed="rId2" cstate="print"/>
          <a:srcRect/>
          <a:stretch>
            <a:fillRect/>
          </a:stretch>
        </p:blipFill>
        <p:spPr bwMode="auto">
          <a:xfrm>
            <a:off x="214313" y="166688"/>
            <a:ext cx="8715375" cy="6524625"/>
          </a:xfrm>
          <a:prstGeom prst="rect">
            <a:avLst/>
          </a:prstGeom>
          <a:noFill/>
          <a:ln w="9525">
            <a:noFill/>
            <a:miter lim="800000"/>
            <a:headEnd/>
            <a:tailEnd/>
          </a:ln>
        </p:spPr>
      </p:pic>
    </p:spTree>
    <p:extLst>
      <p:ext uri="{BB962C8B-B14F-4D97-AF65-F5344CB8AC3E}">
        <p14:creationId xmlns:p14="http://schemas.microsoft.com/office/powerpoint/2010/main" val="410581756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extBox 6"/>
          <p:cNvSpPr txBox="1">
            <a:spLocks noChangeArrowheads="1"/>
          </p:cNvSpPr>
          <p:nvPr/>
        </p:nvSpPr>
        <p:spPr bwMode="auto">
          <a:xfrm>
            <a:off x="1143000" y="304800"/>
            <a:ext cx="74676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US" sz="2800" b="1" dirty="0" err="1">
                <a:solidFill>
                  <a:srgbClr val="FF0000"/>
                </a:solidFill>
              </a:rPr>
              <a:t>Neuro</a:t>
            </a:r>
            <a:r>
              <a:rPr lang="en-US" sz="2800" b="1" dirty="0">
                <a:solidFill>
                  <a:srgbClr val="FF0000"/>
                </a:solidFill>
              </a:rPr>
              <a:t>-Rehabilitation </a:t>
            </a:r>
            <a:r>
              <a:rPr lang="en-US" sz="2800" b="1" dirty="0" smtClean="0">
                <a:solidFill>
                  <a:srgbClr val="FF0000"/>
                </a:solidFill>
              </a:rPr>
              <a:t>Systems - SDSU</a:t>
            </a:r>
            <a:endParaRPr lang="en-US" sz="2800" b="1" dirty="0">
              <a:solidFill>
                <a:srgbClr val="FF0000"/>
              </a:solidFill>
            </a:endParaRPr>
          </a:p>
        </p:txBody>
      </p:sp>
      <p:sp>
        <p:nvSpPr>
          <p:cNvPr id="19473" name="Rectangle 7"/>
          <p:cNvSpPr>
            <a:spLocks noChangeArrowheads="1"/>
          </p:cNvSpPr>
          <p:nvPr/>
        </p:nvSpPr>
        <p:spPr bwMode="auto">
          <a:xfrm>
            <a:off x="415758" y="1098384"/>
            <a:ext cx="390683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sz="1600" b="1" dirty="0">
                <a:solidFill>
                  <a:schemeClr val="accent2"/>
                </a:solidFill>
                <a:latin typeface="Calibri" charset="0"/>
                <a:ea typeface="ＭＳ Ｐゴシック" charset="0"/>
                <a:cs typeface="ＭＳ Ｐゴシック" charset="0"/>
              </a:rPr>
              <a:t>SDSU Fitness Clinic for </a:t>
            </a:r>
            <a:r>
              <a:rPr lang="en-US" sz="1600" b="1" dirty="0" err="1">
                <a:solidFill>
                  <a:schemeClr val="accent2"/>
                </a:solidFill>
                <a:latin typeface="Calibri" charset="0"/>
                <a:ea typeface="ＭＳ Ｐゴシック" charset="0"/>
                <a:cs typeface="ＭＳ Ｐゴシック" charset="0"/>
              </a:rPr>
              <a:t>Neuro</a:t>
            </a:r>
            <a:r>
              <a:rPr lang="en-US" sz="1600" b="1" dirty="0">
                <a:solidFill>
                  <a:schemeClr val="accent2"/>
                </a:solidFill>
                <a:latin typeface="Calibri" charset="0"/>
                <a:ea typeface="ＭＳ Ｐゴシック" charset="0"/>
                <a:cs typeface="ＭＳ Ｐゴシック" charset="0"/>
              </a:rPr>
              <a:t> Rehabilitation</a:t>
            </a:r>
          </a:p>
        </p:txBody>
      </p:sp>
      <p:pic>
        <p:nvPicPr>
          <p:cNvPr id="19475"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088316" y="4313556"/>
            <a:ext cx="2468561" cy="1843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descr="20130206_103640.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5758" y="2095016"/>
            <a:ext cx="2387424" cy="1790568"/>
          </a:xfrm>
          <a:prstGeom prst="rect">
            <a:avLst/>
          </a:prstGeom>
        </p:spPr>
      </p:pic>
      <p:pic>
        <p:nvPicPr>
          <p:cNvPr id="2" name="Picture 1"/>
          <p:cNvPicPr>
            <a:picLocks noChangeAspect="1"/>
          </p:cNvPicPr>
          <p:nvPr/>
        </p:nvPicPr>
        <p:blipFill>
          <a:blip r:embed="rId5"/>
          <a:stretch>
            <a:fillRect/>
          </a:stretch>
        </p:blipFill>
        <p:spPr>
          <a:xfrm>
            <a:off x="415758" y="4566675"/>
            <a:ext cx="2387424" cy="1500239"/>
          </a:xfrm>
          <a:prstGeom prst="rect">
            <a:avLst/>
          </a:prstGeom>
        </p:spPr>
      </p:pic>
      <p:sp>
        <p:nvSpPr>
          <p:cNvPr id="22" name="Text Box 52"/>
          <p:cNvSpPr txBox="1">
            <a:spLocks noChangeArrowheads="1"/>
          </p:cNvSpPr>
          <p:nvPr/>
        </p:nvSpPr>
        <p:spPr bwMode="auto">
          <a:xfrm>
            <a:off x="3590759" y="2388476"/>
            <a:ext cx="146367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r" eaLnBrk="1" hangingPunct="1"/>
            <a:r>
              <a:rPr lang="en-US" sz="1600" b="1" dirty="0" smtClean="0">
                <a:solidFill>
                  <a:schemeClr val="accent2"/>
                </a:solidFill>
              </a:rPr>
              <a:t>Wireless finger motion sensor with robotic rehabilitation device</a:t>
            </a:r>
            <a:endParaRPr lang="en-US" sz="1600" b="1" dirty="0">
              <a:solidFill>
                <a:schemeClr val="accent2"/>
              </a:solidFill>
            </a:endParaRPr>
          </a:p>
        </p:txBody>
      </p:sp>
      <p:pic>
        <p:nvPicPr>
          <p:cNvPr id="23" name="Picture 9"/>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792808" y="4313556"/>
            <a:ext cx="2817792" cy="1753358"/>
          </a:xfrm>
          <a:prstGeom prst="rect">
            <a:avLst/>
          </a:prstGeom>
          <a:noFill/>
          <a:ln w="28575">
            <a:solidFill>
              <a:schemeClr val="accent5">
                <a:lumMod val="50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5" name="Picture 24"/>
          <p:cNvPicPr/>
          <p:nvPr/>
        </p:nvPicPr>
        <p:blipFill rotWithShape="1">
          <a:blip r:embed="rId7"/>
          <a:srcRect t="14546" r="33784" b="19481"/>
          <a:stretch/>
        </p:blipFill>
        <p:spPr bwMode="auto">
          <a:xfrm>
            <a:off x="5443306" y="1859338"/>
            <a:ext cx="3383949" cy="202624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8034706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1367</TotalTime>
  <Words>414</Words>
  <Application>Microsoft Macintosh PowerPoint</Application>
  <PresentationFormat>On-screen Show (4:3)</PresentationFormat>
  <Paragraphs>28</Paragraphs>
  <Slides>8</Slides>
  <Notes>2</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CSNE Testbeds-SDSU</vt:lpstr>
      <vt:lpstr>Testbed #1</vt:lpstr>
      <vt:lpstr>Closed-loop Prosthetic Limbs Block Diagram (overall)</vt:lpstr>
      <vt:lpstr>PowerPoint Presentation</vt:lpstr>
      <vt:lpstr>Testbed #2</vt:lpstr>
      <vt:lpstr>Neuro-rehabilitation Systems Block Diagram (overall)</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CSNE Testbeds</dc:title>
  <dc:creator>Kee Moon</dc:creator>
  <cp:lastModifiedBy>Kee Moon</cp:lastModifiedBy>
  <cp:revision>35</cp:revision>
  <dcterms:created xsi:type="dcterms:W3CDTF">2013-02-11T21:41:33Z</dcterms:created>
  <dcterms:modified xsi:type="dcterms:W3CDTF">2013-04-30T07:00:09Z</dcterms:modified>
</cp:coreProperties>
</file>

<file path=docProps/thumbnail.jpeg>
</file>